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9"/>
  </p:notesMasterIdLst>
  <p:handoutMasterIdLst>
    <p:handoutMasterId r:id="rId40"/>
  </p:handoutMasterIdLst>
  <p:sldIdLst>
    <p:sldId id="256" r:id="rId3"/>
    <p:sldId id="258" r:id="rId4"/>
    <p:sldId id="269" r:id="rId5"/>
    <p:sldId id="261" r:id="rId6"/>
    <p:sldId id="268" r:id="rId7"/>
    <p:sldId id="287" r:id="rId8"/>
    <p:sldId id="290" r:id="rId9"/>
    <p:sldId id="289" r:id="rId10"/>
    <p:sldId id="270" r:id="rId11"/>
    <p:sldId id="263" r:id="rId12"/>
    <p:sldId id="267" r:id="rId13"/>
    <p:sldId id="260" r:id="rId14"/>
    <p:sldId id="271" r:id="rId15"/>
    <p:sldId id="272" r:id="rId16"/>
    <p:sldId id="273" r:id="rId17"/>
    <p:sldId id="296" r:id="rId18"/>
    <p:sldId id="297" r:id="rId19"/>
    <p:sldId id="298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8" r:id="rId34"/>
    <p:sldId id="291" r:id="rId35"/>
    <p:sldId id="293" r:id="rId36"/>
    <p:sldId id="294" r:id="rId37"/>
    <p:sldId id="295" r:id="rId38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3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0" autoAdjust="0"/>
    <p:restoredTop sz="86410" autoAdjust="0"/>
  </p:normalViewPr>
  <p:slideViewPr>
    <p:cSldViewPr>
      <p:cViewPr varScale="1">
        <p:scale>
          <a:sx n="61" d="100"/>
          <a:sy n="61" d="100"/>
        </p:scale>
        <p:origin x="-294" y="-84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E03B7-B591-4A2A-B695-014C5A39F13E}" type="datetimeFigureOut">
              <a:rPr lang="en-US"/>
              <a:pPr/>
              <a:t>8/15/2014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322BB-75AD-4A1E-9661-2724167329F0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1270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FBD7B-E4FB-4AA8-9540-FD148073ACB3}" type="datetimeFigureOut">
              <a:rPr lang="en-US"/>
              <a:pPr/>
              <a:t>8/15/2014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45B7DE-1198-4F2F-B574-CA8CAE34164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82312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5B7DE-1198-4F2F-B574-CA8CAE34164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9738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1135743"/>
            <a:ext cx="1622332" cy="799981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324" y="362396"/>
            <a:ext cx="9141619" cy="167640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2089595"/>
            <a:ext cx="9141619" cy="88634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F1EE3-E824-4FA0-85EE-76025C8EBDD4}" type="datetime1">
              <a:rPr lang="en-US" smtClean="0"/>
              <a:pPr/>
              <a:t>8/15/2014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887510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CFA7-B400-4804-8DFB-D0F7666706ED}" type="datetime1">
              <a:rPr lang="en-US" smtClean="0"/>
              <a:pPr/>
              <a:t>8/15/2014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435150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3124415"/>
            <a:ext cx="1622332" cy="805061"/>
            <a:chOff x="0" y="2343311"/>
            <a:chExt cx="1217066" cy="603796"/>
          </a:xfrm>
        </p:grpSpPr>
        <p:sp>
          <p:nvSpPr>
            <p:cNvPr id="8" name="Rounded Rectangle 7"/>
            <p:cNvSpPr/>
            <p:nvPr/>
          </p:nvSpPr>
          <p:spPr>
            <a:xfrm>
              <a:off x="787514" y="2347123"/>
              <a:ext cx="429552" cy="59998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86370" y="2347123"/>
              <a:ext cx="429552" cy="5999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92604" y="2535915"/>
              <a:ext cx="599986" cy="214778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9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0" name="Freeform 19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324" y="1932518"/>
            <a:ext cx="9141619" cy="2105367"/>
          </a:xfrm>
        </p:spPr>
        <p:txBody>
          <a:bodyPr anchor="b">
            <a:normAutofit/>
          </a:bodyPr>
          <a:lstStyle>
            <a:lvl1pPr algn="l">
              <a:defRPr sz="60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324" y="4084264"/>
            <a:ext cx="9141619" cy="933297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490C-3CE3-4232-91DD-9061BD9E6FD9}" type="datetime1">
              <a:rPr lang="en-US" smtClean="0"/>
              <a:pPr/>
              <a:t>8/15/2014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435693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8882" y="1600200"/>
            <a:ext cx="487553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2" y="1600200"/>
            <a:ext cx="487553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9468-FE1D-4AF6-8B82-16A1CAA016BB}" type="datetime1">
              <a:rPr lang="en-US" smtClean="0"/>
              <a:pPr/>
              <a:t>8/15/2014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297796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2" y="1596571"/>
            <a:ext cx="4875530" cy="816429"/>
          </a:xfrm>
        </p:spPr>
        <p:txBody>
          <a:bodyPr anchor="ctr">
            <a:norm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2" y="2413000"/>
            <a:ext cx="4875530" cy="375919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412" y="1596571"/>
            <a:ext cx="4875530" cy="816429"/>
          </a:xfrm>
        </p:spPr>
        <p:txBody>
          <a:bodyPr anchor="ctr">
            <a:norm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412" y="2413000"/>
            <a:ext cx="4875530" cy="375919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986-3F2F-47B5-B90F-BFB6A05FE0FD}" type="datetime1">
              <a:rPr lang="en-US" smtClean="0"/>
              <a:pPr/>
              <a:t>8/15/2014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87039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7AD6A-84C2-41E5-9F27-8744D43A5E82}" type="datetime1">
              <a:rPr lang="en-US" smtClean="0"/>
              <a:pPr/>
              <a:t>8/15/2014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96903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9" name="Freeform 8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8F8C-31D8-435A-B5D1-04858A80F694}" type="datetime1">
              <a:rPr lang="en-US" smtClean="0"/>
              <a:pPr/>
              <a:t>8/15/2014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25395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5530" y="1600200"/>
            <a:ext cx="6094413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3" y="1600202"/>
            <a:ext cx="3453500" cy="4571999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D680F-FF41-445A-93C3-219C84D774EF}" type="datetime1">
              <a:rPr lang="en-US" smtClean="0"/>
              <a:pPr/>
              <a:t>8/15/2014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483960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8887" y="1600200"/>
            <a:ext cx="6703850" cy="3657600"/>
          </a:xfrm>
          <a:prstGeom prst="roundRect">
            <a:avLst>
              <a:gd name="adj" fmla="val 3098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3" y="1600200"/>
            <a:ext cx="2844059" cy="3759200"/>
          </a:xfrm>
        </p:spPr>
        <p:txBody>
          <a:bodyPr anchor="b"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7D048-0BD0-4726-A34D-E2378035E5A0}" type="datetime1">
              <a:rPr lang="en-US" smtClean="0"/>
              <a:pPr/>
              <a:t>8/15/2014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442985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C17-A556-42FE-B215-5AFB471302C2}" type="datetime1">
              <a:rPr lang="en-US" smtClean="0"/>
              <a:pPr/>
              <a:t>8/15/2014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640825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 rot="5400000">
            <a:off x="9583007" y="233864"/>
            <a:ext cx="1063300" cy="524046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5" name="bottom graphic"/>
          <p:cNvGrpSpPr/>
          <p:nvPr/>
        </p:nvGrpSpPr>
        <p:grpSpPr>
          <a:xfrm>
            <a:off x="0" y="5395517"/>
            <a:ext cx="12188825" cy="1462483"/>
            <a:chOff x="0" y="4046638"/>
            <a:chExt cx="9144000" cy="1096862"/>
          </a:xfrm>
        </p:grpSpPr>
        <p:sp>
          <p:nvSpPr>
            <p:cNvPr id="16" name="Freeform 15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72"/>
            <p:cNvSpPr/>
            <p:nvPr/>
          </p:nvSpPr>
          <p:spPr bwMode="ltGray">
            <a:xfrm rot="5400000">
              <a:off x="4023569" y="23069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1060" y="1150514"/>
            <a:ext cx="1828324" cy="502168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8882" y="1150514"/>
            <a:ext cx="8227457" cy="5021685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31622-F635-4BBF-AE37-C2791F403E09}" type="datetime1">
              <a:rPr lang="en-US" smtClean="0"/>
              <a:pPr/>
              <a:t>8/15/2014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81644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1" name="Freeform 20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grpSp>
        <p:nvGrpSpPr>
          <p:cNvPr id="7" name="squares"/>
          <p:cNvGrpSpPr/>
          <p:nvPr/>
        </p:nvGrpSpPr>
        <p:grpSpPr>
          <a:xfrm>
            <a:off x="1" y="800551"/>
            <a:ext cx="1063023" cy="524183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8883" y="6448425"/>
            <a:ext cx="8288401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All Rights Reserved 2014 - Eric Mine, Esq., Land Loss Prevention Project</a:t>
            </a:r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600200"/>
            <a:ext cx="9751060" cy="45720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47913" y="6448425"/>
            <a:ext cx="1422030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545E536-3C6E-4A80-9F46-3F2098AB590A}" type="datetime1">
              <a:rPr lang="en-US" smtClean="0"/>
              <a:pPr/>
              <a:t>8/15/2014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1516" y="6448425"/>
            <a:ext cx="812588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78268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55772" indent="-304747" algn="l" defTabSz="1218987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67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8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088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987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0108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619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129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Farm Leasing Basics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ASAP Business of Farming Conference, February 22, 2014 </a:t>
            </a:r>
          </a:p>
          <a:p>
            <a:r>
              <a:rPr lang="en-US" dirty="0" smtClean="0"/>
              <a:t>Eric Mine – Land Loss Prevention Project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1835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You Want to Lease Land for Farming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will the agreement look like?</a:t>
            </a:r>
          </a:p>
          <a:p>
            <a:r>
              <a:rPr lang="en-US" dirty="0" smtClean="0"/>
              <a:t>What will I be leasing?</a:t>
            </a:r>
          </a:p>
          <a:p>
            <a:r>
              <a:rPr lang="en-US" dirty="0" smtClean="0"/>
              <a:t>How and what will I pay?</a:t>
            </a:r>
          </a:p>
          <a:p>
            <a:r>
              <a:rPr lang="en-US" dirty="0" smtClean="0"/>
              <a:t>Who is responsible for what? And what can I do?</a:t>
            </a:r>
          </a:p>
          <a:p>
            <a:r>
              <a:rPr lang="en-US" dirty="0" smtClean="0"/>
              <a:t>What if I want to end the lease?</a:t>
            </a:r>
          </a:p>
          <a:p>
            <a:r>
              <a:rPr lang="en-US" dirty="0" smtClean="0"/>
              <a:t>Could or should I use a business entity to lease the land?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1341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will the agreement look like?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en-US" dirty="0" smtClean="0"/>
              <a:t>Written vs. Oral</a:t>
            </a:r>
          </a:p>
          <a:p>
            <a:pPr>
              <a:buFontTx/>
              <a:buChar char="-"/>
            </a:pPr>
            <a:r>
              <a:rPr lang="en-US" dirty="0" smtClean="0"/>
              <a:t>Required contents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Lease Agreement</a:t>
            </a:r>
            <a:endParaRPr lang="en-US" dirty="0"/>
          </a:p>
        </p:txBody>
      </p:sp>
      <p:pic>
        <p:nvPicPr>
          <p:cNvPr id="1026" name="Picture 2" descr="C:\Users\EricM\AppData\Local\Microsoft\Windows\Temporary Internet Files\Content.IE5\3PC1A0SR\MC900311358[1].wm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60412" y="1752600"/>
            <a:ext cx="3886200" cy="4341596"/>
          </a:xfrm>
          <a:prstGeom prst="rect">
            <a:avLst/>
          </a:prstGeom>
          <a:noFill/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300" dirty="0" smtClean="0"/>
              <a:t>Should I have a written lease?</a:t>
            </a:r>
          </a:p>
          <a:p>
            <a:pPr lvl="1"/>
            <a:r>
              <a:rPr lang="en-US" sz="3300" dirty="0" smtClean="0"/>
              <a:t>Yes</a:t>
            </a:r>
          </a:p>
          <a:p>
            <a:r>
              <a:rPr lang="en-US" sz="3300" dirty="0" smtClean="0"/>
              <a:t>Could I use an oral lease?</a:t>
            </a:r>
          </a:p>
          <a:p>
            <a:pPr lvl="1"/>
            <a:r>
              <a:rPr lang="en-US" sz="3300" dirty="0" smtClean="0"/>
              <a:t>Yes, in some cases. But don’t.</a:t>
            </a:r>
          </a:p>
          <a:p>
            <a:r>
              <a:rPr lang="en-US" sz="3300" dirty="0" smtClean="0"/>
              <a:t>Should I record the lease?</a:t>
            </a:r>
          </a:p>
          <a:p>
            <a:pPr lvl="1"/>
            <a:r>
              <a:rPr lang="en-US" sz="3300" dirty="0" smtClean="0"/>
              <a:t>Yes (sometimes required)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3839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Lease Agreement</a:t>
            </a:r>
            <a:endParaRPr lang="en-US" dirty="0"/>
          </a:p>
        </p:txBody>
      </p:sp>
      <p:pic>
        <p:nvPicPr>
          <p:cNvPr id="1026" name="Picture 2" descr="C:\Users\EricM\AppData\Local\Microsoft\Windows\Temporary Internet Files\Content.IE5\3PC1A0SR\MC900311358[1].wm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60412" y="1752600"/>
            <a:ext cx="3886200" cy="4341596"/>
          </a:xfrm>
          <a:prstGeom prst="rect">
            <a:avLst/>
          </a:prstGeom>
          <a:noFill/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103812" y="1600200"/>
            <a:ext cx="6400800" cy="4572000"/>
          </a:xfrm>
        </p:spPr>
        <p:txBody>
          <a:bodyPr/>
          <a:lstStyle/>
          <a:p>
            <a:r>
              <a:rPr lang="en-US" dirty="0" smtClean="0"/>
              <a:t>What MUST be in the lease?</a:t>
            </a:r>
          </a:p>
          <a:p>
            <a:pPr lvl="1"/>
            <a:r>
              <a:rPr lang="en-US" dirty="0" smtClean="0"/>
              <a:t>Identity of landlord</a:t>
            </a:r>
          </a:p>
          <a:p>
            <a:pPr lvl="1"/>
            <a:r>
              <a:rPr lang="en-US" dirty="0" smtClean="0"/>
              <a:t>Identity of tenant</a:t>
            </a:r>
          </a:p>
          <a:p>
            <a:pPr lvl="1"/>
            <a:r>
              <a:rPr lang="en-US" dirty="0" smtClean="0"/>
              <a:t>Description of land to be leased</a:t>
            </a:r>
          </a:p>
          <a:p>
            <a:pPr lvl="1"/>
            <a:r>
              <a:rPr lang="en-US" dirty="0" smtClean="0"/>
              <a:t>Length of the lease</a:t>
            </a:r>
          </a:p>
          <a:p>
            <a:pPr lvl="1"/>
            <a:r>
              <a:rPr lang="en-US" dirty="0" smtClean="0"/>
              <a:t>Consideration to be paid</a:t>
            </a:r>
          </a:p>
          <a:p>
            <a:pPr lvl="1"/>
            <a:r>
              <a:rPr lang="en-US" dirty="0" smtClean="0"/>
              <a:t>Signatures of parties to be bound</a:t>
            </a:r>
          </a:p>
          <a:p>
            <a:r>
              <a:rPr lang="en-US" dirty="0" smtClean="0"/>
              <a:t>What SHOULD be in the lease?</a:t>
            </a:r>
          </a:p>
          <a:p>
            <a:pPr lvl="1"/>
            <a:r>
              <a:rPr lang="en-US" dirty="0" smtClean="0"/>
              <a:t>Everything else you can possibly think of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3839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Lease Agreements – Writing Required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NCGS § 22-2.  Contract for sale of land; leases.</a:t>
            </a:r>
          </a:p>
          <a:p>
            <a:pPr lvl="1"/>
            <a:r>
              <a:rPr lang="en-US" dirty="0" smtClean="0"/>
              <a:t>… </a:t>
            </a:r>
            <a:r>
              <a:rPr lang="en-US" b="1" i="1" u="sng" dirty="0" smtClean="0"/>
              <a:t>all</a:t>
            </a:r>
            <a:r>
              <a:rPr lang="en-US" i="1" u="sng" dirty="0" smtClean="0"/>
              <a:t> </a:t>
            </a:r>
            <a:r>
              <a:rPr lang="en-US" dirty="0" smtClean="0"/>
              <a:t>other </a:t>
            </a:r>
            <a:r>
              <a:rPr lang="en-US" b="1" i="1" u="sng" dirty="0" smtClean="0"/>
              <a:t>leases and contracts for leasing lands exceeding in duration three years</a:t>
            </a:r>
            <a:r>
              <a:rPr lang="en-US" i="1" u="sng" dirty="0" smtClean="0"/>
              <a:t> </a:t>
            </a:r>
            <a:r>
              <a:rPr lang="en-US" dirty="0" smtClean="0"/>
              <a:t>from the making thereof, </a:t>
            </a:r>
            <a:r>
              <a:rPr lang="en-US" b="1" i="1" u="sng" dirty="0" smtClean="0"/>
              <a:t>shall be void unless </a:t>
            </a:r>
            <a:r>
              <a:rPr lang="en-US" dirty="0" smtClean="0"/>
              <a:t>said contract, or some memorandum or note thereof, be </a:t>
            </a:r>
            <a:r>
              <a:rPr lang="en-US" b="1" i="1" u="sng" dirty="0" smtClean="0"/>
              <a:t>put in writing and signed by the party to be charged</a:t>
            </a:r>
            <a:r>
              <a:rPr lang="en-US" dirty="0" smtClean="0"/>
              <a:t> therewith, or by some other person by him thereto lawfully authorized.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Lease Agreements – Writing Required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NCGS § 47-18.  Conveyances, contracts to convey, options and leases of land.</a:t>
            </a:r>
          </a:p>
          <a:p>
            <a:pPr lvl="1"/>
            <a:r>
              <a:rPr lang="en-US" dirty="0" smtClean="0"/>
              <a:t>(a)        </a:t>
            </a:r>
            <a:r>
              <a:rPr lang="en-US" b="1" i="1" u="sng" dirty="0" smtClean="0"/>
              <a:t>No</a:t>
            </a:r>
            <a:r>
              <a:rPr lang="en-US" dirty="0" smtClean="0"/>
              <a:t> … (iv) </a:t>
            </a:r>
            <a:r>
              <a:rPr lang="en-US" b="1" i="1" u="sng" dirty="0" smtClean="0"/>
              <a:t>lease of land for more than three years shall be valid </a:t>
            </a:r>
            <a:r>
              <a:rPr lang="en-US" dirty="0" smtClean="0"/>
              <a:t>to pass any property interest as against lien creditors or purchasers for a valuable consideration from the donor, bargainer or lesser </a:t>
            </a:r>
            <a:r>
              <a:rPr lang="en-US" b="1" i="1" u="sng" dirty="0" smtClean="0"/>
              <a:t>but from the time of registration thereof in the county where the land lies</a:t>
            </a:r>
            <a:r>
              <a:rPr lang="en-US" dirty="0" smtClean="0"/>
              <a:t>, or if the land is located in more than one county, then in each county where any portion of the land lies to be effective as to the land in that county...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Lease Agreements – Minimum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Purchase Nursery, Inc. v. Edgerton, </a:t>
            </a:r>
            <a:r>
              <a:rPr lang="en-US" b="1" dirty="0" smtClean="0"/>
              <a:t>153 NC App 156 (2002)</a:t>
            </a:r>
          </a:p>
          <a:p>
            <a:pPr lvl="1"/>
            <a:r>
              <a:rPr lang="en-US" dirty="0" smtClean="0"/>
              <a:t>A valid lease contains four essential elements: (1) identity of landlord and tenant, (2) description of land to be leased, (3) a statement of the term of the lease, and (4) rental or other consideration to be paid.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exactly am I leasing?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828324" y="4084264"/>
            <a:ext cx="9141619" cy="1630736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en-US" dirty="0" smtClean="0"/>
              <a:t> Property descriptions</a:t>
            </a:r>
          </a:p>
          <a:p>
            <a:pPr>
              <a:buFontTx/>
              <a:buChar char="-"/>
            </a:pPr>
            <a:r>
              <a:rPr lang="en-US" dirty="0" smtClean="0"/>
              <a:t> Length of lease</a:t>
            </a:r>
          </a:p>
          <a:p>
            <a:pPr>
              <a:buFontTx/>
              <a:buChar char="-"/>
            </a:pPr>
            <a:r>
              <a:rPr lang="en-US" dirty="0" smtClean="0"/>
              <a:t> Use and entry rights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Property Description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400" dirty="0" smtClean="0"/>
              <a:t>Land</a:t>
            </a:r>
          </a:p>
          <a:p>
            <a:pPr lvl="1">
              <a:buFontTx/>
              <a:buChar char="-"/>
            </a:pPr>
            <a:r>
              <a:rPr lang="en-US" sz="2400" dirty="0" smtClean="0"/>
              <a:t>Metes and Bounds</a:t>
            </a:r>
          </a:p>
          <a:p>
            <a:pPr lvl="1">
              <a:buFontTx/>
              <a:buChar char="-"/>
            </a:pPr>
            <a:r>
              <a:rPr lang="en-US" sz="2400" dirty="0" smtClean="0"/>
              <a:t>Maps</a:t>
            </a:r>
          </a:p>
          <a:p>
            <a:pPr>
              <a:buFontTx/>
              <a:buChar char="-"/>
            </a:pPr>
            <a:r>
              <a:rPr lang="en-US" sz="2400" dirty="0" smtClean="0"/>
              <a:t>Buildings</a:t>
            </a:r>
          </a:p>
          <a:p>
            <a:pPr lvl="1">
              <a:buFontTx/>
              <a:buChar char="-"/>
            </a:pPr>
            <a:r>
              <a:rPr lang="en-US" sz="2400" dirty="0" smtClean="0"/>
              <a:t>Descriptions</a:t>
            </a:r>
          </a:p>
          <a:p>
            <a:pPr lvl="1">
              <a:buFontTx/>
              <a:buChar char="-"/>
            </a:pPr>
            <a:r>
              <a:rPr lang="en-US" sz="2400" dirty="0" smtClean="0"/>
              <a:t>Use</a:t>
            </a:r>
          </a:p>
          <a:p>
            <a:pPr>
              <a:buFontTx/>
              <a:buChar char="-"/>
            </a:pPr>
            <a:r>
              <a:rPr lang="en-US" sz="2400" dirty="0" smtClean="0"/>
              <a:t>Equipment</a:t>
            </a:r>
          </a:p>
          <a:p>
            <a:pPr lvl="1">
              <a:buFontTx/>
              <a:buChar char="-"/>
            </a:pPr>
            <a:r>
              <a:rPr lang="en-US" sz="2400" dirty="0" smtClean="0"/>
              <a:t>Descriptions</a:t>
            </a:r>
          </a:p>
          <a:p>
            <a:pPr lvl="1">
              <a:buFontTx/>
              <a:buChar char="-"/>
            </a:pPr>
            <a:r>
              <a:rPr lang="en-US" sz="2400" dirty="0" smtClean="0"/>
              <a:t>Use </a:t>
            </a:r>
          </a:p>
        </p:txBody>
      </p:sp>
      <p:pic>
        <p:nvPicPr>
          <p:cNvPr id="8" name="Content Placeholder 7" descr="1754dee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399212" y="838200"/>
            <a:ext cx="4191000" cy="5371224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260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Length of Lease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How long should the lease last?</a:t>
            </a:r>
          </a:p>
          <a:p>
            <a:pPr lvl="1"/>
            <a:r>
              <a:rPr lang="en-US" sz="3200" dirty="0" smtClean="0"/>
              <a:t>Short Term</a:t>
            </a:r>
          </a:p>
          <a:p>
            <a:pPr lvl="1"/>
            <a:r>
              <a:rPr lang="en-US" sz="3200" dirty="0" smtClean="0"/>
              <a:t>Long Term </a:t>
            </a:r>
          </a:p>
          <a:p>
            <a:r>
              <a:rPr lang="en-US" sz="3200" dirty="0" smtClean="0"/>
              <a:t>Recording requirements</a:t>
            </a:r>
          </a:p>
          <a:p>
            <a:r>
              <a:rPr lang="en-US" sz="3200" dirty="0" smtClean="0"/>
              <a:t>Lease renewal</a:t>
            </a:r>
          </a:p>
          <a:p>
            <a:r>
              <a:rPr lang="en-US" sz="3200" dirty="0" smtClean="0"/>
              <a:t>Early cancellation clauses</a:t>
            </a:r>
          </a:p>
          <a:p>
            <a:r>
              <a:rPr lang="en-US" sz="3200" dirty="0" smtClean="0"/>
              <a:t>Special terms in certain counties; NCGS §42-23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4840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and Entry Rights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Rights of Way</a:t>
            </a:r>
          </a:p>
          <a:p>
            <a:pPr lvl="1"/>
            <a:r>
              <a:rPr lang="en-US" sz="2800" dirty="0" smtClean="0"/>
              <a:t>What’s on the other side of the property?</a:t>
            </a:r>
          </a:p>
          <a:p>
            <a:r>
              <a:rPr lang="en-US" dirty="0" smtClean="0"/>
              <a:t>Right of Entry</a:t>
            </a:r>
          </a:p>
          <a:p>
            <a:pPr lvl="1"/>
            <a:r>
              <a:rPr lang="en-US" sz="2800" dirty="0" smtClean="0"/>
              <a:t>When can the landowner come onto the property?</a:t>
            </a:r>
          </a:p>
          <a:p>
            <a:r>
              <a:rPr lang="en-US" dirty="0" smtClean="0"/>
              <a:t>Water Rights</a:t>
            </a:r>
          </a:p>
          <a:p>
            <a:pPr lvl="1"/>
            <a:r>
              <a:rPr lang="en-US" sz="2800" dirty="0" smtClean="0"/>
              <a:t>Wells, streams, ponds and other property</a:t>
            </a:r>
          </a:p>
          <a:p>
            <a:r>
              <a:rPr lang="en-US" dirty="0" smtClean="0"/>
              <a:t>Hunting Rights</a:t>
            </a:r>
          </a:p>
          <a:p>
            <a:pPr lvl="1"/>
            <a:r>
              <a:rPr lang="en-US" sz="2800" dirty="0" smtClean="0"/>
              <a:t>Who can grant access?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1628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and What Will I Pay?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en-US" dirty="0" smtClean="0"/>
              <a:t>Cash vs. Crop Share</a:t>
            </a:r>
          </a:p>
          <a:p>
            <a:pPr>
              <a:buFontTx/>
              <a:buChar char="-"/>
            </a:pPr>
            <a:r>
              <a:rPr lang="en-US" dirty="0" smtClean="0"/>
              <a:t>Timing of Payment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Consideration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Cash Lease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Pros</a:t>
            </a:r>
          </a:p>
          <a:p>
            <a:pPr lvl="1"/>
            <a:r>
              <a:rPr lang="en-US" sz="2800" dirty="0" smtClean="0"/>
              <a:t>Fixed cost</a:t>
            </a:r>
          </a:p>
          <a:p>
            <a:pPr lvl="1"/>
            <a:r>
              <a:rPr lang="en-US" sz="2800" dirty="0" smtClean="0"/>
              <a:t>Little landowner involvement</a:t>
            </a:r>
          </a:p>
          <a:p>
            <a:r>
              <a:rPr lang="en-US" dirty="0" smtClean="0"/>
              <a:t>Cons</a:t>
            </a:r>
          </a:p>
          <a:p>
            <a:pPr lvl="1"/>
            <a:r>
              <a:rPr lang="en-US" sz="2800" dirty="0" smtClean="0"/>
              <a:t>You bear all risk</a:t>
            </a:r>
          </a:p>
          <a:p>
            <a:pPr lvl="1"/>
            <a:r>
              <a:rPr lang="en-US" sz="2800" dirty="0" smtClean="0"/>
              <a:t>Price re-negotiations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Crop Share Lease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Pros</a:t>
            </a:r>
          </a:p>
          <a:p>
            <a:pPr lvl="1"/>
            <a:r>
              <a:rPr lang="en-US" sz="2800" dirty="0" smtClean="0"/>
              <a:t>Risk sharing</a:t>
            </a:r>
          </a:p>
          <a:p>
            <a:pPr lvl="1"/>
            <a:r>
              <a:rPr lang="en-US" sz="2800" dirty="0" smtClean="0"/>
              <a:t>Landowner cash inputs</a:t>
            </a:r>
          </a:p>
          <a:p>
            <a:pPr lvl="1"/>
            <a:r>
              <a:rPr lang="en-US" sz="2800" dirty="0" smtClean="0"/>
              <a:t>Landowner buy-in</a:t>
            </a:r>
          </a:p>
          <a:p>
            <a:r>
              <a:rPr lang="en-US" dirty="0" smtClean="0"/>
              <a:t>Cons</a:t>
            </a:r>
          </a:p>
          <a:p>
            <a:pPr lvl="1"/>
            <a:r>
              <a:rPr lang="en-US" sz="2800" dirty="0" smtClean="0"/>
              <a:t>More complicated</a:t>
            </a:r>
          </a:p>
          <a:p>
            <a:pPr lvl="1"/>
            <a:r>
              <a:rPr lang="en-US" sz="2800" dirty="0" smtClean="0"/>
              <a:t>More trust required</a:t>
            </a:r>
            <a:endParaRPr lang="en-US" sz="28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Consideration, continued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Flexible Lease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Hybrid </a:t>
            </a:r>
          </a:p>
          <a:p>
            <a:pPr lvl="1"/>
            <a:r>
              <a:rPr lang="en-US" dirty="0" smtClean="0"/>
              <a:t>Base Rent + Bonus = Total</a:t>
            </a:r>
          </a:p>
          <a:p>
            <a:pPr lvl="2"/>
            <a:r>
              <a:rPr lang="en-US" sz="2400" dirty="0" smtClean="0"/>
              <a:t>Base rent - $/acre</a:t>
            </a:r>
          </a:p>
          <a:p>
            <a:pPr lvl="2"/>
            <a:r>
              <a:rPr lang="en-US" sz="2400" dirty="0" smtClean="0"/>
              <a:t>Bonus - % of yield or revenue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412" y="1676400"/>
            <a:ext cx="4875530" cy="4495799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C:\Users\EricM\AppData\Local\Microsoft\Windows\Temporary Internet Files\Content.IE5\V49JQHS1\dglxasset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0212" y="1295400"/>
            <a:ext cx="3612952" cy="5181600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Consideration – Cash Lease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7212" y="1447800"/>
            <a:ext cx="8686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Consideration – Crop Share Lease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9487" y="1447800"/>
            <a:ext cx="8927193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Consideration – Flexible Lease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8078" y="1447800"/>
            <a:ext cx="88698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Timing of Payments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Cash Leases</a:t>
            </a:r>
          </a:p>
          <a:p>
            <a:pPr lvl="1"/>
            <a:r>
              <a:rPr lang="en-US" dirty="0" smtClean="0"/>
              <a:t>Typically paid on a certain date</a:t>
            </a:r>
          </a:p>
          <a:p>
            <a:r>
              <a:rPr lang="en-US" dirty="0" smtClean="0"/>
              <a:t>Crop Share</a:t>
            </a:r>
          </a:p>
          <a:p>
            <a:pPr lvl="1"/>
            <a:r>
              <a:rPr lang="en-US" dirty="0" smtClean="0"/>
              <a:t>Dependent upon harvest date and marketing</a:t>
            </a:r>
          </a:p>
          <a:p>
            <a:r>
              <a:rPr lang="en-US" dirty="0" smtClean="0"/>
              <a:t>Hybrid</a:t>
            </a:r>
          </a:p>
          <a:p>
            <a:pPr lvl="1"/>
            <a:r>
              <a:rPr lang="en-US" dirty="0" smtClean="0"/>
              <a:t>A mixture of the other two (as you might expect)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responsible for what? And what can I do?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Terms of the lease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Terms of Lease Will Depend on Negotiation</a:t>
            </a:r>
            <a:endParaRPr lang="en-US" dirty="0"/>
          </a:p>
        </p:txBody>
      </p:sp>
      <p:pic>
        <p:nvPicPr>
          <p:cNvPr id="3074" name="Picture 2" descr="C:\Users\EricM\AppData\Local\Microsoft\Windows\Temporary Internet Files\Content.IE5\V49JQHS1\dglxasset[1].aspx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6812" y="1981200"/>
            <a:ext cx="6852971" cy="3941579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Rights and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Land Use</a:t>
            </a:r>
          </a:p>
          <a:p>
            <a:r>
              <a:rPr lang="en-US" dirty="0" smtClean="0"/>
              <a:t>Maintenance </a:t>
            </a:r>
          </a:p>
          <a:p>
            <a:r>
              <a:rPr lang="en-US" dirty="0" smtClean="0"/>
              <a:t>Labor</a:t>
            </a:r>
          </a:p>
          <a:p>
            <a:r>
              <a:rPr lang="en-US" dirty="0" smtClean="0"/>
              <a:t>Insurance</a:t>
            </a:r>
          </a:p>
          <a:p>
            <a:r>
              <a:rPr lang="en-US" dirty="0" smtClean="0"/>
              <a:t>Construction</a:t>
            </a:r>
          </a:p>
          <a:p>
            <a:r>
              <a:rPr lang="en-US" dirty="0" smtClean="0"/>
              <a:t>Damage</a:t>
            </a:r>
          </a:p>
          <a:p>
            <a:r>
              <a:rPr lang="en-US" dirty="0" smtClean="0"/>
              <a:t>Record Keeping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Rights and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Land Use Limitations</a:t>
            </a:r>
          </a:p>
          <a:p>
            <a:pPr lvl="1"/>
            <a:r>
              <a:rPr lang="en-US" dirty="0" smtClean="0"/>
              <a:t>Organic certifications</a:t>
            </a:r>
          </a:p>
          <a:p>
            <a:pPr lvl="1"/>
            <a:r>
              <a:rPr lang="en-US" dirty="0" smtClean="0"/>
              <a:t>Conservation practices</a:t>
            </a:r>
          </a:p>
          <a:p>
            <a:pPr lvl="1"/>
            <a:r>
              <a:rPr lang="en-US" dirty="0" smtClean="0"/>
              <a:t>Use of additives</a:t>
            </a:r>
          </a:p>
          <a:p>
            <a:pPr lvl="1"/>
            <a:r>
              <a:rPr lang="en-US" dirty="0" smtClean="0"/>
              <a:t>Crop limitations</a:t>
            </a:r>
          </a:p>
          <a:p>
            <a:pPr lvl="1"/>
            <a:r>
              <a:rPr lang="en-US" dirty="0" smtClean="0"/>
              <a:t>Subleasing and Assignment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Rights and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Maintenance</a:t>
            </a:r>
          </a:p>
          <a:p>
            <a:pPr lvl="1"/>
            <a:r>
              <a:rPr lang="en-US" dirty="0" smtClean="0"/>
              <a:t>What must be maintained?</a:t>
            </a:r>
          </a:p>
          <a:p>
            <a:pPr lvl="1"/>
            <a:r>
              <a:rPr lang="en-US" dirty="0" smtClean="0"/>
              <a:t>Who will do maintenance and repair?</a:t>
            </a:r>
          </a:p>
          <a:p>
            <a:pPr lvl="1"/>
            <a:r>
              <a:rPr lang="en-US" dirty="0" smtClean="0"/>
              <a:t>Who will pay for maintenance?</a:t>
            </a:r>
          </a:p>
          <a:p>
            <a:pPr lvl="1"/>
            <a:r>
              <a:rPr lang="en-US" dirty="0" smtClean="0"/>
              <a:t>Condition of property at expiration of lease</a:t>
            </a:r>
          </a:p>
          <a:p>
            <a:r>
              <a:rPr lang="en-US" dirty="0" smtClean="0"/>
              <a:t>Labor</a:t>
            </a:r>
          </a:p>
          <a:p>
            <a:pPr lvl="1"/>
            <a:r>
              <a:rPr lang="en-US" dirty="0" smtClean="0"/>
              <a:t>Will one or both parties provide labor?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Rights and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Insurance</a:t>
            </a:r>
          </a:p>
          <a:p>
            <a:pPr lvl="1"/>
            <a:r>
              <a:rPr lang="en-US" dirty="0" smtClean="0"/>
              <a:t>Hazard and Casualty</a:t>
            </a:r>
          </a:p>
          <a:p>
            <a:pPr lvl="2"/>
            <a:r>
              <a:rPr lang="en-US" dirty="0" smtClean="0"/>
              <a:t>Property Insurance</a:t>
            </a:r>
          </a:p>
          <a:p>
            <a:pPr lvl="2"/>
            <a:r>
              <a:rPr lang="en-US" dirty="0" smtClean="0"/>
              <a:t>Comprehensive General Insurance</a:t>
            </a:r>
          </a:p>
          <a:p>
            <a:pPr lvl="1"/>
            <a:r>
              <a:rPr lang="en-US" dirty="0" smtClean="0"/>
              <a:t>Crop Insurance</a:t>
            </a:r>
          </a:p>
          <a:p>
            <a:pPr lvl="1"/>
            <a:r>
              <a:rPr lang="en-US" dirty="0" smtClean="0"/>
              <a:t>Worker’s Compensation Insurance</a:t>
            </a:r>
          </a:p>
          <a:p>
            <a:r>
              <a:rPr lang="en-US" dirty="0" smtClean="0"/>
              <a:t>Limitations on Liability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Rights and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Construction and Improvements</a:t>
            </a:r>
          </a:p>
          <a:p>
            <a:pPr lvl="1"/>
            <a:r>
              <a:rPr lang="en-US" dirty="0" smtClean="0"/>
              <a:t>Removable Structures</a:t>
            </a:r>
          </a:p>
          <a:p>
            <a:pPr lvl="1"/>
            <a:r>
              <a:rPr lang="en-US" dirty="0" smtClean="0"/>
              <a:t>Permanent Structures</a:t>
            </a:r>
          </a:p>
          <a:p>
            <a:pPr lvl="1"/>
            <a:r>
              <a:rPr lang="en-US" dirty="0" smtClean="0"/>
              <a:t>Compensation for improvements</a:t>
            </a:r>
          </a:p>
          <a:p>
            <a:pPr lvl="1"/>
            <a:r>
              <a:rPr lang="en-US" dirty="0" smtClean="0"/>
              <a:t>Depreciation of structures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Rights and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Damage to leased property</a:t>
            </a:r>
          </a:p>
          <a:p>
            <a:pPr lvl="1"/>
            <a:r>
              <a:rPr lang="en-US" dirty="0" smtClean="0"/>
              <a:t>Who will repair?</a:t>
            </a:r>
          </a:p>
          <a:p>
            <a:pPr lvl="1"/>
            <a:r>
              <a:rPr lang="en-US" dirty="0" smtClean="0"/>
              <a:t>Who will pay?</a:t>
            </a:r>
          </a:p>
          <a:p>
            <a:pPr lvl="1"/>
            <a:r>
              <a:rPr lang="en-US" dirty="0" smtClean="0"/>
              <a:t>Maximum contribution from land owner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Rights and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Record Keeping</a:t>
            </a:r>
          </a:p>
          <a:p>
            <a:pPr lvl="1"/>
            <a:r>
              <a:rPr lang="en-US" dirty="0" smtClean="0"/>
              <a:t>Will you be required to keep records?</a:t>
            </a:r>
          </a:p>
          <a:p>
            <a:pPr lvl="2"/>
            <a:r>
              <a:rPr lang="en-US" dirty="0" smtClean="0"/>
              <a:t>Farming practices</a:t>
            </a:r>
          </a:p>
          <a:p>
            <a:pPr lvl="2"/>
            <a:r>
              <a:rPr lang="en-US" dirty="0" smtClean="0"/>
              <a:t>Additives</a:t>
            </a:r>
          </a:p>
          <a:p>
            <a:pPr lvl="2"/>
            <a:r>
              <a:rPr lang="en-US" dirty="0" smtClean="0"/>
              <a:t>Expenses</a:t>
            </a:r>
          </a:p>
          <a:p>
            <a:pPr lvl="2"/>
            <a:r>
              <a:rPr lang="en-US" dirty="0" smtClean="0"/>
              <a:t>Conservation plan</a:t>
            </a:r>
          </a:p>
          <a:p>
            <a:pPr lvl="1"/>
            <a:r>
              <a:rPr lang="en-US" dirty="0" smtClean="0"/>
              <a:t>When can land owner request/review those records?</a:t>
            </a:r>
          </a:p>
          <a:p>
            <a:pPr lvl="1"/>
            <a:r>
              <a:rPr lang="en-US" dirty="0" smtClean="0"/>
              <a:t>What are the consequences of bad record keeping?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Rights and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Considerations</a:t>
            </a:r>
          </a:p>
          <a:p>
            <a:pPr lvl="1"/>
            <a:r>
              <a:rPr lang="en-US" dirty="0" smtClean="0"/>
              <a:t>USDA farm payment agreements</a:t>
            </a:r>
          </a:p>
          <a:p>
            <a:pPr lvl="1"/>
            <a:r>
              <a:rPr lang="en-US" dirty="0" smtClean="0"/>
              <a:t>Environmental inspections prior to leasing</a:t>
            </a:r>
          </a:p>
          <a:p>
            <a:pPr lvl="1"/>
            <a:r>
              <a:rPr lang="en-US" dirty="0" smtClean="0"/>
              <a:t>FSMA</a:t>
            </a:r>
          </a:p>
          <a:p>
            <a:pPr lvl="1"/>
            <a:r>
              <a:rPr lang="en-US" dirty="0" smtClean="0"/>
              <a:t>Arbitration agreements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What if I Want to End the Lease or Something Goes Wrong?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en-US" dirty="0" smtClean="0"/>
              <a:t>Notice</a:t>
            </a:r>
          </a:p>
          <a:p>
            <a:pPr>
              <a:buFontTx/>
              <a:buChar char="-"/>
            </a:pPr>
            <a:r>
              <a:rPr lang="en-US" dirty="0" smtClean="0"/>
              <a:t>Disputes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Terminating the Lease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Required Notice; NCGS §42-14</a:t>
            </a:r>
          </a:p>
          <a:p>
            <a:pPr lvl="1"/>
            <a:r>
              <a:rPr lang="en-US" dirty="0" smtClean="0"/>
              <a:t>Year-to-Year Leases</a:t>
            </a:r>
          </a:p>
          <a:p>
            <a:pPr lvl="2"/>
            <a:r>
              <a:rPr lang="en-US" dirty="0" smtClean="0"/>
              <a:t>Most common</a:t>
            </a:r>
          </a:p>
          <a:p>
            <a:pPr lvl="2"/>
            <a:r>
              <a:rPr lang="en-US" dirty="0" smtClean="0"/>
              <a:t>One month prior to end of lease term</a:t>
            </a:r>
          </a:p>
          <a:p>
            <a:pPr lvl="1"/>
            <a:r>
              <a:rPr lang="en-US" dirty="0" smtClean="0"/>
              <a:t>Month-to-Month Leases</a:t>
            </a:r>
          </a:p>
          <a:p>
            <a:pPr lvl="2"/>
            <a:r>
              <a:rPr lang="en-US" dirty="0" smtClean="0"/>
              <a:t>Less common</a:t>
            </a:r>
          </a:p>
          <a:p>
            <a:pPr lvl="2"/>
            <a:r>
              <a:rPr lang="en-US" dirty="0" smtClean="0"/>
              <a:t>One week prior to end of lease term</a:t>
            </a:r>
          </a:p>
          <a:p>
            <a:pPr lvl="1"/>
            <a:r>
              <a:rPr lang="en-US" dirty="0" smtClean="0"/>
              <a:t>Week-to-Week Leases</a:t>
            </a:r>
          </a:p>
          <a:p>
            <a:pPr lvl="2"/>
            <a:r>
              <a:rPr lang="en-US" dirty="0" smtClean="0"/>
              <a:t>Unlikely</a:t>
            </a:r>
          </a:p>
          <a:p>
            <a:pPr lvl="2"/>
            <a:r>
              <a:rPr lang="en-US" dirty="0" smtClean="0"/>
              <a:t>Two days prior to the end of lease term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Terminating the Lease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Disputes</a:t>
            </a:r>
          </a:p>
          <a:p>
            <a:pPr lvl="1"/>
            <a:r>
              <a:rPr lang="en-US" dirty="0" smtClean="0"/>
              <a:t>What if I stay after the lease is over?</a:t>
            </a:r>
          </a:p>
          <a:p>
            <a:pPr lvl="1"/>
            <a:r>
              <a:rPr lang="en-US" dirty="0" smtClean="0"/>
              <a:t>What if I can’t complete a harvest before the lease ends?</a:t>
            </a:r>
          </a:p>
          <a:p>
            <a:pPr lvl="2"/>
            <a:r>
              <a:rPr lang="en-US" dirty="0" smtClean="0"/>
              <a:t>Special provisions in certain counties; NCGS §42-23</a:t>
            </a:r>
          </a:p>
          <a:p>
            <a:pPr lvl="1"/>
            <a:r>
              <a:rPr lang="en-US" dirty="0" smtClean="0"/>
              <a:t>What if landowner sells?</a:t>
            </a:r>
          </a:p>
          <a:p>
            <a:pPr lvl="1"/>
            <a:r>
              <a:rPr lang="en-US" dirty="0" smtClean="0"/>
              <a:t>What if I can’t pay?</a:t>
            </a:r>
          </a:p>
          <a:p>
            <a:pPr lvl="2"/>
            <a:r>
              <a:rPr lang="en-US" dirty="0" smtClean="0"/>
              <a:t>Crop Liens</a:t>
            </a:r>
          </a:p>
          <a:p>
            <a:pPr lvl="2"/>
            <a:r>
              <a:rPr lang="en-US" dirty="0" smtClean="0"/>
              <a:t>Misdemeanors 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212" y="2362200"/>
            <a:ext cx="9141619" cy="210536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Could or should I use a business entity to lease the land?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7212" y="4572000"/>
            <a:ext cx="9141619" cy="1249736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Entities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sort of entities are possible?</a:t>
            </a:r>
          </a:p>
          <a:p>
            <a:pPr lvl="1"/>
            <a:r>
              <a:rPr lang="en-US" dirty="0" smtClean="0"/>
              <a:t>Sole Proprietor </a:t>
            </a:r>
          </a:p>
          <a:p>
            <a:pPr lvl="1"/>
            <a:r>
              <a:rPr lang="en-US" dirty="0" smtClean="0"/>
              <a:t>General Partnership</a:t>
            </a:r>
          </a:p>
          <a:p>
            <a:pPr lvl="1"/>
            <a:r>
              <a:rPr lang="en-US" dirty="0" smtClean="0"/>
              <a:t>Limited Partnership</a:t>
            </a:r>
          </a:p>
          <a:p>
            <a:pPr lvl="1"/>
            <a:r>
              <a:rPr lang="en-US" dirty="0" smtClean="0"/>
              <a:t>Corporation </a:t>
            </a:r>
          </a:p>
          <a:p>
            <a:pPr lvl="1"/>
            <a:r>
              <a:rPr lang="en-US" b="1" dirty="0" smtClean="0"/>
              <a:t>Limited Liability Company</a:t>
            </a:r>
          </a:p>
          <a:p>
            <a:r>
              <a:rPr lang="en-US" dirty="0" smtClean="0"/>
              <a:t>So what’s the difference?</a:t>
            </a:r>
          </a:p>
          <a:p>
            <a:pPr lvl="1"/>
            <a:r>
              <a:rPr lang="en-US" dirty="0" smtClean="0"/>
              <a:t>Taxes and Liability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Entities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Advantages of LLC formation</a:t>
            </a:r>
          </a:p>
          <a:p>
            <a:pPr lvl="1"/>
            <a:r>
              <a:rPr lang="en-US" dirty="0" smtClean="0"/>
              <a:t>Management plan</a:t>
            </a:r>
          </a:p>
          <a:p>
            <a:pPr lvl="1"/>
            <a:r>
              <a:rPr lang="en-US" dirty="0" smtClean="0"/>
              <a:t>Succession planning</a:t>
            </a:r>
          </a:p>
          <a:p>
            <a:pPr lvl="1"/>
            <a:r>
              <a:rPr lang="en-US" dirty="0" smtClean="0"/>
              <a:t>Limitation of liability </a:t>
            </a:r>
          </a:p>
          <a:p>
            <a:pPr lvl="2"/>
            <a:r>
              <a:rPr lang="en-US" dirty="0" smtClean="0"/>
              <a:t>Must meet certain requirements</a:t>
            </a:r>
          </a:p>
          <a:p>
            <a:pPr lvl="1"/>
            <a:r>
              <a:rPr lang="en-US" dirty="0" smtClean="0"/>
              <a:t>Taxation</a:t>
            </a:r>
          </a:p>
          <a:p>
            <a:r>
              <a:rPr lang="en-US" dirty="0" smtClean="0"/>
              <a:t>Disadvantages of LLC formation</a:t>
            </a:r>
          </a:p>
          <a:p>
            <a:pPr lvl="1"/>
            <a:r>
              <a:rPr lang="en-US" dirty="0" smtClean="0"/>
              <a:t>Management plan</a:t>
            </a:r>
          </a:p>
          <a:p>
            <a:pPr lvl="1"/>
            <a:r>
              <a:rPr lang="en-US" dirty="0" smtClean="0"/>
              <a:t>Yearly filings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212" y="1295400"/>
            <a:ext cx="9141619" cy="2105367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7212" y="3505200"/>
            <a:ext cx="9141619" cy="2590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Contact Info:</a:t>
            </a:r>
          </a:p>
          <a:p>
            <a:r>
              <a:rPr lang="en-US" dirty="0" smtClean="0"/>
              <a:t>Eric Mine, Staff Attorney</a:t>
            </a:r>
          </a:p>
          <a:p>
            <a:r>
              <a:rPr lang="en-US" dirty="0" smtClean="0"/>
              <a:t>Land Loss Prevention Project</a:t>
            </a:r>
          </a:p>
          <a:p>
            <a:r>
              <a:rPr lang="en-US" dirty="0" smtClean="0"/>
              <a:t>1-800-672-5839</a:t>
            </a:r>
          </a:p>
          <a:p>
            <a:r>
              <a:rPr lang="en-US" dirty="0" smtClean="0"/>
              <a:t>www.landloss.org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 2014 - Eric Mine, Esq., Land Loss Prevention Project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S102787942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863CEF8-E427-41A3-B701-02CD4579E28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TS102787942</Template>
  <TotalTime>0</TotalTime>
  <Words>1401</Words>
  <Application>Microsoft Office PowerPoint</Application>
  <PresentationFormat>Custom</PresentationFormat>
  <Paragraphs>254</Paragraphs>
  <Slides>36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TS102787942</vt:lpstr>
      <vt:lpstr>Farm Leasing Basics</vt:lpstr>
      <vt:lpstr>So You Want to Lease Land for Farming</vt:lpstr>
      <vt:lpstr>What will the agreement look like?</vt:lpstr>
      <vt:lpstr>Lease Agreement</vt:lpstr>
      <vt:lpstr>Lease Agreement</vt:lpstr>
      <vt:lpstr>Lease Agreements – Writing Required</vt:lpstr>
      <vt:lpstr>Lease Agreements – Writing Required</vt:lpstr>
      <vt:lpstr>Lease Agreements – Minimum Contents</vt:lpstr>
      <vt:lpstr>What exactly am I leasing?</vt:lpstr>
      <vt:lpstr>Property Description</vt:lpstr>
      <vt:lpstr>Length of Lease</vt:lpstr>
      <vt:lpstr>Use and Entry Rights</vt:lpstr>
      <vt:lpstr>How and What Will I Pay?</vt:lpstr>
      <vt:lpstr>Types of Consideration</vt:lpstr>
      <vt:lpstr>Types of Consideration, continued</vt:lpstr>
      <vt:lpstr>Types of Consideration – Cash Lease</vt:lpstr>
      <vt:lpstr>Types of Consideration – Crop Share Lease</vt:lpstr>
      <vt:lpstr>Types of Consideration – Flexible Lease</vt:lpstr>
      <vt:lpstr>Timing of Payments</vt:lpstr>
      <vt:lpstr>Who is responsible for what? And what can I do?</vt:lpstr>
      <vt:lpstr>Terms of Lease Will Depend on Negotiation</vt:lpstr>
      <vt:lpstr>Rights and Responsibilities</vt:lpstr>
      <vt:lpstr>Rights and Responsibilities</vt:lpstr>
      <vt:lpstr>Rights and Responsibilities</vt:lpstr>
      <vt:lpstr>Rights and Responsibilities</vt:lpstr>
      <vt:lpstr>Rights and Responsibilities</vt:lpstr>
      <vt:lpstr>Rights and Responsibilities</vt:lpstr>
      <vt:lpstr>Rights and Responsibilities</vt:lpstr>
      <vt:lpstr>Rights and Responsibilities</vt:lpstr>
      <vt:lpstr>What if I Want to End the Lease or Something Goes Wrong?</vt:lpstr>
      <vt:lpstr>Terminating the Lease</vt:lpstr>
      <vt:lpstr>Terminating the Lease</vt:lpstr>
      <vt:lpstr>Could or should I use a business entity to lease the land?</vt:lpstr>
      <vt:lpstr>Business Entities</vt:lpstr>
      <vt:lpstr>Business Entities</vt:lpstr>
      <vt:lpstr>Questions?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2014-02-12T16:52:32Z</dcterms:created>
  <dcterms:modified xsi:type="dcterms:W3CDTF">2014-08-15T19:11:10Z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TC027879429991</vt:lpwstr>
  </property>
</Properties>
</file>